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5" r:id="rId17"/>
    <p:sldId id="271" r:id="rId18"/>
    <p:sldId id="272" r:id="rId19"/>
    <p:sldId id="273" r:id="rId20"/>
    <p:sldId id="274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defRPr kumimoji="0" sz="4000" b="0" i="0" u="none" strike="noStrike" cap="none" spc="0" normalizeH="0" baseline="0">
        <a:ln>
          <a:noFill/>
        </a:ln>
        <a:solidFill>
          <a:schemeClr val="accent1">
            <a:satOff val="-9154"/>
            <a:lumOff val="-32672"/>
          </a:schemeClr>
        </a:solidFill>
        <a:effectLst/>
        <a:uFillTx/>
        <a:latin typeface="Graphik Light" panose="020B0503030202060203"/>
        <a:ea typeface="Graphik Light" panose="020B0503030202060203"/>
        <a:cs typeface="Graphik Light" panose="020B0503030202060203"/>
        <a:sym typeface="Graphik Light" panose="020B0503030202060203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20" d="100"/>
          <a:sy n="20" d="100"/>
        </p:scale>
        <p:origin x="2290" y="9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6cd5c2d16f0ba760" providerId="LiveId" clId="{DCCB1554-B743-4539-9724-0E1371ABAB0E}"/>
    <pc:docChg chg="undo custSel addSld modSld">
      <pc:chgData name="" userId="6cd5c2d16f0ba760" providerId="LiveId" clId="{DCCB1554-B743-4539-9724-0E1371ABAB0E}" dt="2024-12-09T16:50:36.641" v="112" actId="14100"/>
      <pc:docMkLst>
        <pc:docMk/>
      </pc:docMkLst>
      <pc:sldChg chg="addSp delSp modSp add">
        <pc:chgData name="" userId="6cd5c2d16f0ba760" providerId="LiveId" clId="{DCCB1554-B743-4539-9724-0E1371ABAB0E}" dt="2024-12-09T16:50:36.641" v="112" actId="14100"/>
        <pc:sldMkLst>
          <pc:docMk/>
          <pc:sldMk cId="2864246538" sldId="275"/>
        </pc:sldMkLst>
        <pc:spChg chg="del">
          <ac:chgData name="" userId="6cd5c2d16f0ba760" providerId="LiveId" clId="{DCCB1554-B743-4539-9724-0E1371ABAB0E}" dt="2024-12-09T16:41:28.497" v="25"/>
          <ac:spMkLst>
            <pc:docMk/>
            <pc:sldMk cId="2864246538" sldId="275"/>
            <ac:spMk id="2" creationId="{AAD848DE-EE6F-4843-9B79-9521B541E971}"/>
          </ac:spMkLst>
        </pc:spChg>
        <pc:spChg chg="del">
          <ac:chgData name="" userId="6cd5c2d16f0ba760" providerId="LiveId" clId="{DCCB1554-B743-4539-9724-0E1371ABAB0E}" dt="2024-12-09T16:43:10.390" v="40" actId="478"/>
          <ac:spMkLst>
            <pc:docMk/>
            <pc:sldMk cId="2864246538" sldId="275"/>
            <ac:spMk id="3" creationId="{12827CD8-F0AA-4F7C-AF2A-6D3C26458CEA}"/>
          </ac:spMkLst>
        </pc:spChg>
        <pc:spChg chg="del">
          <ac:chgData name="" userId="6cd5c2d16f0ba760" providerId="LiveId" clId="{DCCB1554-B743-4539-9724-0E1371ABAB0E}" dt="2024-12-09T16:40:53.949" v="24" actId="478"/>
          <ac:spMkLst>
            <pc:docMk/>
            <pc:sldMk cId="2864246538" sldId="275"/>
            <ac:spMk id="4" creationId="{53B8EC28-98D5-4781-A012-2C211C80E411}"/>
          </ac:spMkLst>
        </pc:spChg>
        <pc:spChg chg="del mod">
          <ac:chgData name="" userId="6cd5c2d16f0ba760" providerId="LiveId" clId="{DCCB1554-B743-4539-9724-0E1371ABAB0E}" dt="2024-12-09T16:48:33.401" v="58" actId="478"/>
          <ac:spMkLst>
            <pc:docMk/>
            <pc:sldMk cId="2864246538" sldId="275"/>
            <ac:spMk id="5" creationId="{A1F724F4-C48F-4651-A19D-457F00E58FF4}"/>
          </ac:spMkLst>
        </pc:spChg>
        <pc:spChg chg="add del mod">
          <ac:chgData name="" userId="6cd5c2d16f0ba760" providerId="LiveId" clId="{DCCB1554-B743-4539-9724-0E1371ABAB0E}" dt="2024-12-09T16:42:17.734" v="34"/>
          <ac:spMkLst>
            <pc:docMk/>
            <pc:sldMk cId="2864246538" sldId="275"/>
            <ac:spMk id="8" creationId="{162B81AA-305A-428A-9F13-7A1BAC727843}"/>
          </ac:spMkLst>
        </pc:spChg>
        <pc:spChg chg="add del mod">
          <ac:chgData name="" userId="6cd5c2d16f0ba760" providerId="LiveId" clId="{DCCB1554-B743-4539-9724-0E1371ABAB0E}" dt="2024-12-09T16:43:22.168" v="42"/>
          <ac:spMkLst>
            <pc:docMk/>
            <pc:sldMk cId="2864246538" sldId="275"/>
            <ac:spMk id="11" creationId="{E6BD2061-484D-4F5D-BA92-75C0871D967D}"/>
          </ac:spMkLst>
        </pc:spChg>
        <pc:spChg chg="add del mod">
          <ac:chgData name="" userId="6cd5c2d16f0ba760" providerId="LiveId" clId="{DCCB1554-B743-4539-9724-0E1371ABAB0E}" dt="2024-12-09T16:45:17.790" v="50" actId="931"/>
          <ac:spMkLst>
            <pc:docMk/>
            <pc:sldMk cId="2864246538" sldId="275"/>
            <ac:spMk id="14" creationId="{263AAE83-25A2-4A27-AE83-3F15F44186B7}"/>
          </ac:spMkLst>
        </pc:spChg>
        <pc:spChg chg="add del">
          <ac:chgData name="" userId="6cd5c2d16f0ba760" providerId="LiveId" clId="{DCCB1554-B743-4539-9724-0E1371ABAB0E}" dt="2024-12-09T16:44:40.108" v="49"/>
          <ac:spMkLst>
            <pc:docMk/>
            <pc:sldMk cId="2864246538" sldId="275"/>
            <ac:spMk id="15" creationId="{25296E03-4676-4441-8918-7C6CFEB0C8CD}"/>
          </ac:spMkLst>
        </pc:spChg>
        <pc:spChg chg="add del mod">
          <ac:chgData name="" userId="6cd5c2d16f0ba760" providerId="LiveId" clId="{DCCB1554-B743-4539-9724-0E1371ABAB0E}" dt="2024-12-09T16:48:28.139" v="56" actId="478"/>
          <ac:spMkLst>
            <pc:docMk/>
            <pc:sldMk cId="2864246538" sldId="275"/>
            <ac:spMk id="19" creationId="{B18B0CA5-9583-4FE2-9170-66F6A5BB9583}"/>
          </ac:spMkLst>
        </pc:spChg>
        <pc:spChg chg="add mod">
          <ac:chgData name="" userId="6cd5c2d16f0ba760" providerId="LiveId" clId="{DCCB1554-B743-4539-9724-0E1371ABAB0E}" dt="2024-12-09T16:50:32.649" v="111" actId="1076"/>
          <ac:spMkLst>
            <pc:docMk/>
            <pc:sldMk cId="2864246538" sldId="275"/>
            <ac:spMk id="21" creationId="{86CC427B-253C-4C2F-864B-D6AE4B1F92D3}"/>
          </ac:spMkLst>
        </pc:spChg>
        <pc:picChg chg="add del mod">
          <ac:chgData name="" userId="6cd5c2d16f0ba760" providerId="LiveId" clId="{DCCB1554-B743-4539-9724-0E1371ABAB0E}" dt="2024-12-09T16:42:13.809" v="33" actId="478"/>
          <ac:picMkLst>
            <pc:docMk/>
            <pc:sldMk cId="2864246538" sldId="275"/>
            <ac:picMk id="6" creationId="{5E4D65E3-3959-4787-BDE2-8F219B1D10FC}"/>
          </ac:picMkLst>
        </pc:picChg>
        <pc:picChg chg="add del mod">
          <ac:chgData name="" userId="6cd5c2d16f0ba760" providerId="LiveId" clId="{DCCB1554-B743-4539-9724-0E1371ABAB0E}" dt="2024-12-09T16:42:54.948" v="36" actId="478"/>
          <ac:picMkLst>
            <pc:docMk/>
            <pc:sldMk cId="2864246538" sldId="275"/>
            <ac:picMk id="9" creationId="{D5D9A63E-1537-45B5-81CB-BF268381D12D}"/>
          </ac:picMkLst>
        </pc:picChg>
        <pc:picChg chg="add del mod">
          <ac:chgData name="" userId="6cd5c2d16f0ba760" providerId="LiveId" clId="{DCCB1554-B743-4539-9724-0E1371ABAB0E}" dt="2024-12-09T16:43:24.436" v="43" actId="478"/>
          <ac:picMkLst>
            <pc:docMk/>
            <pc:sldMk cId="2864246538" sldId="275"/>
            <ac:picMk id="12" creationId="{23EFC739-38AE-4861-9A9D-1E8308F05A40}"/>
          </ac:picMkLst>
        </pc:picChg>
        <pc:picChg chg="add del mod">
          <ac:chgData name="" userId="6cd5c2d16f0ba760" providerId="LiveId" clId="{DCCB1554-B743-4539-9724-0E1371ABAB0E}" dt="2024-12-09T16:48:26.260" v="55" actId="478"/>
          <ac:picMkLst>
            <pc:docMk/>
            <pc:sldMk cId="2864246538" sldId="275"/>
            <ac:picMk id="17" creationId="{6DAB9B28-8DE7-4A75-A71A-6BEAC37DAE41}"/>
          </ac:picMkLst>
        </pc:picChg>
        <pc:picChg chg="add mod">
          <ac:chgData name="" userId="6cd5c2d16f0ba760" providerId="LiveId" clId="{DCCB1554-B743-4539-9724-0E1371ABAB0E}" dt="2024-12-09T16:50:36.641" v="112" actId="14100"/>
          <ac:picMkLst>
            <pc:docMk/>
            <pc:sldMk cId="2864246538" sldId="275"/>
            <ac:picMk id="23" creationId="{98D52958-33CF-479E-9EE6-45A89357561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Presentation 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58499" y="12460720"/>
            <a:ext cx="388621" cy="42926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100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12000" spc="-119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z="35000" spc="-175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z="5500" spc="-55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z="9300" spc="-93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orridor of an open-air stone building under a pink and purple sky"/>
          <p:cNvSpPr>
            <a:spLocks noGrp="1"/>
          </p:cNvSpPr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lack and white close-up of a curved roof"/>
          <p:cNvSpPr>
            <a:spLocks noGrp="1"/>
          </p:cNvSpPr>
          <p:nvPr>
            <p:ph type="pic" sz="half" idx="22"/>
          </p:nvPr>
        </p:nvSpPr>
        <p:spPr>
          <a:xfrm>
            <a:off x="6577500" y="3632200"/>
            <a:ext cx="11228999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Low angle view of a metal spiral staircase"/>
          <p:cNvSpPr>
            <a:spLocks noGrp="1"/>
          </p:cNvSpPr>
          <p:nvPr>
            <p:ph type="pic" sz="quarter" idx="23"/>
          </p:nvPr>
        </p:nvSpPr>
        <p:spPr>
          <a:xfrm>
            <a:off x="146431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Futuristic, white corridor with shadows"/>
          <p:cNvSpPr>
            <a:spLocks noGrp="1"/>
          </p:cNvSpPr>
          <p:nvPr>
            <p:ph type="pic" idx="21"/>
          </p:nvPr>
        </p:nvSpPr>
        <p:spPr>
          <a:xfrm>
            <a:off x="-38100" y="-520700"/>
            <a:ext cx="24447500" cy="147633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rved, white arches on a grey reflective floor"/>
          <p:cNvSpPr>
            <a:spLocks noGrp="1"/>
          </p:cNvSpPr>
          <p:nvPr>
            <p:ph type="pic" idx="21"/>
          </p:nvPr>
        </p:nvSpPr>
        <p:spPr>
          <a:xfrm>
            <a:off x="-76200" y="-558800"/>
            <a:ext cx="24574500" cy="148395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z="12000" spc="-119"/>
            </a:lvl1pPr>
          </a:lstStyle>
          <a:p>
            <a:r>
              <a:t>Presentation 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Low angle view of a tall building with mirrored glass windows"/>
          <p:cNvSpPr>
            <a:spLocks noGrp="1"/>
          </p:cNvSpPr>
          <p:nvPr>
            <p:ph type="pic" idx="21"/>
          </p:nvPr>
        </p:nvSpPr>
        <p:spPr>
          <a:xfrm>
            <a:off x="8140700" y="-1"/>
            <a:ext cx="20574000" cy="1371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artial view of a ceiling with wood panelling"/>
          <p:cNvSpPr>
            <a:spLocks noGrp="1"/>
          </p:cNvSpPr>
          <p:nvPr>
            <p:ph type="pic" idx="21"/>
          </p:nvPr>
        </p:nvSpPr>
        <p:spPr>
          <a:xfrm>
            <a:off x="9588500" y="-482600"/>
            <a:ext cx="21513800" cy="1430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6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7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r>
              <a:t>Slide Subtitle</a:t>
            </a:r>
          </a:p>
        </p:txBody>
      </p:sp>
      <p:sp>
        <p:nvSpPr>
          <p:cNvPr id="8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2000" spc="-119"/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 panose="020B0503030202060203"/>
                <a:ea typeface="Graphik" panose="020B0503030202060203"/>
                <a:cs typeface="Graphik" panose="020B0503030202060203"/>
                <a:sym typeface="Graphik" panose="020B0503030202060203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10000" b="0" i="0" u="none" strike="noStrike" cap="none" spc="-100" baseline="0">
          <a:solidFill>
            <a:schemeClr val="accent1">
              <a:satOff val="-9154"/>
              <a:lumOff val="-32672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defRPr sz="4000" b="0" i="0" u="none" strike="noStrike" cap="none" spc="0" baseline="0">
          <a:solidFill>
            <a:schemeClr val="accent1">
              <a:satOff val="-9154"/>
              <a:lumOff val="-32672"/>
            </a:schemeClr>
          </a:solidFill>
          <a:uFillTx/>
          <a:latin typeface="Graphik Light" panose="020B0503030202060203"/>
          <a:ea typeface="Graphik Light" panose="020B0503030202060203"/>
          <a:cs typeface="Graphik Light" panose="020B0503030202060203"/>
          <a:sym typeface="Graphik Light" panose="020B0503030202060203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jpe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arnadh145/NYC_CRIME_AND_RISK_PREDICTION/tree/master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drive.google.com/drive/folders/1YT8Dtq7RZbR27qBsbnYgQz9Pn0Qq8td8?usp=drive_link" TargetMode="External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ig Data, Section C, Fall 2024"/>
          <p:cNvSpPr txBox="1">
            <a:spLocks noGrp="1"/>
          </p:cNvSpPr>
          <p:nvPr>
            <p:ph type="body" idx="21"/>
          </p:nvPr>
        </p:nvSpPr>
        <p:spPr>
          <a:xfrm>
            <a:off x="1206500" y="10199288"/>
            <a:ext cx="21971000" cy="1833180"/>
          </a:xfrm>
          <a:prstGeom prst="rect">
            <a:avLst/>
          </a:prstGeom>
        </p:spPr>
        <p:txBody>
          <a:bodyPr/>
          <a:lstStyle>
            <a:lvl1pPr>
              <a:defRPr sz="5000"/>
            </a:lvl1pPr>
          </a:lstStyle>
          <a:p>
            <a:r>
              <a:rPr lang="en-IN" dirty="0"/>
              <a:t>CS-GY 6513 : </a:t>
            </a:r>
            <a:r>
              <a:rPr dirty="0"/>
              <a:t>Big Data, Section C, Fall 2024</a:t>
            </a:r>
          </a:p>
        </p:txBody>
      </p:sp>
      <p:sp>
        <p:nvSpPr>
          <p:cNvPr id="172" name="Team Members:…"/>
          <p:cNvSpPr txBox="1">
            <a:spLocks noGrp="1"/>
          </p:cNvSpPr>
          <p:nvPr>
            <p:ph type="subTitle" idx="1"/>
          </p:nvPr>
        </p:nvSpPr>
        <p:spPr>
          <a:xfrm>
            <a:off x="1206500" y="3139637"/>
            <a:ext cx="21971000" cy="7436726"/>
          </a:xfrm>
          <a:prstGeom prst="rect">
            <a:avLst/>
          </a:prstGeom>
        </p:spPr>
        <p:txBody>
          <a:bodyPr/>
          <a:lstStyle/>
          <a:p>
            <a:pPr>
              <a:defRPr sz="6900"/>
            </a:pPr>
            <a:r>
              <a:rPr dirty="0"/>
              <a:t>Team Members:</a:t>
            </a:r>
          </a:p>
          <a:p>
            <a:pPr>
              <a:defRPr sz="6900"/>
            </a:pPr>
            <a:r>
              <a:rPr dirty="0" err="1"/>
              <a:t>Amarnadh</a:t>
            </a:r>
            <a:r>
              <a:rPr dirty="0"/>
              <a:t> Reddy Mettu(am14305)</a:t>
            </a:r>
          </a:p>
          <a:p>
            <a:pPr>
              <a:defRPr sz="6900"/>
            </a:pPr>
            <a:r>
              <a:rPr dirty="0" err="1"/>
              <a:t>Jeel</a:t>
            </a:r>
            <a:r>
              <a:rPr dirty="0"/>
              <a:t> Patel(jjp9182)</a:t>
            </a:r>
          </a:p>
          <a:p>
            <a:pPr>
              <a:defRPr sz="6900"/>
            </a:pPr>
            <a:r>
              <a:rPr dirty="0" err="1"/>
              <a:t>Unmesh</a:t>
            </a:r>
            <a:r>
              <a:rPr dirty="0"/>
              <a:t> Achar(ua2150)</a:t>
            </a:r>
          </a:p>
        </p:txBody>
      </p:sp>
      <p:pic>
        <p:nvPicPr>
          <p:cNvPr id="173" name="NYU_Short_CMYK_Color.jpg" descr="NYU_Short_CMYK_Colo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217" y="222687"/>
            <a:ext cx="5389180" cy="1833181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05" name="Visualisation…"/>
          <p:cNvSpPr txBox="1">
            <a:spLocks noGrp="1"/>
          </p:cNvSpPr>
          <p:nvPr>
            <p:ph type="body" idx="4294967295"/>
          </p:nvPr>
        </p:nvSpPr>
        <p:spPr>
          <a:xfrm>
            <a:off x="1206500" y="1815031"/>
            <a:ext cx="21971000" cy="1068948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 err="1"/>
              <a:t>Visualisation</a:t>
            </a:r>
            <a:endParaRPr dirty="0">
              <a:latin typeface="Graphik" panose="020B0503030202060203"/>
              <a:ea typeface="Graphik" panose="020B0503030202060203"/>
              <a:cs typeface="Graphik" panose="020B0503030202060203"/>
              <a:sym typeface="Graphik" panose="020B0503030202060203"/>
            </a:endParaRPr>
          </a:p>
          <a:p>
            <a:pPr>
              <a:defRPr sz="6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4000" dirty="0">
                <a:latin typeface="Graphik Light" panose="020B0503030202060203"/>
                <a:ea typeface="Graphik Light" panose="020B0503030202060203"/>
                <a:cs typeface="Graphik Light" panose="020B0503030202060203"/>
                <a:sym typeface="Graphik Light" panose="020B0503030202060203"/>
              </a:rPr>
              <a:t>Matplotlib: A comprehensive plotting library used to create static, interactive, and animated visualizations.</a:t>
            </a:r>
          </a:p>
          <a:p>
            <a:pPr>
              <a:defRPr sz="6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4000" dirty="0">
                <a:latin typeface="Graphik Light" panose="020B0503030202060203"/>
                <a:ea typeface="Graphik Light" panose="020B0503030202060203"/>
                <a:cs typeface="Graphik Light" panose="020B0503030202060203"/>
                <a:sym typeface="Graphik Light" panose="020B0503030202060203"/>
              </a:rPr>
              <a:t>Seaborn: Built on Matplotlib, it was used for creating aesthetically pleasing and informative statistical graphics, such as heatmaps and distribution plots.</a:t>
            </a:r>
          </a:p>
          <a:p>
            <a:pPr>
              <a:defRPr sz="63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4000" dirty="0">
                <a:latin typeface="Graphik Light" panose="020B0503030202060203"/>
                <a:ea typeface="Graphik Light" panose="020B0503030202060203"/>
                <a:cs typeface="Graphik Light" panose="020B0503030202060203"/>
                <a:sym typeface="Graphik Light" panose="020B0503030202060203"/>
              </a:rPr>
              <a:t>Tableau: A powerful data visualization tool for creating dynamic dashboards and presentations. It was leveraged for analyzing trends and demonstrating results effectively to stakeholders.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Screenshot 2024-12-08 at 8.22.40 PM.png" descr="Screenshot 2024-12-08 at 8.22.40 PM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207381" y="5131239"/>
            <a:ext cx="12144044" cy="82982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08" name="Screenshot 2024-12-08 at 8.24.41 PM.png" descr="Screenshot 2024-12-08 at 8.24.41 PM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13027722" y="5166551"/>
            <a:ext cx="11182201" cy="822765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9" name="Results"/>
          <p:cNvSpPr txBox="1">
            <a:spLocks noGrp="1"/>
          </p:cNvSpPr>
          <p:nvPr>
            <p:ph type="title" idx="4294967295"/>
          </p:nvPr>
        </p:nvSpPr>
        <p:spPr>
          <a:xfrm>
            <a:off x="9548218" y="999777"/>
            <a:ext cx="6559792" cy="2586468"/>
          </a:xfrm>
          <a:prstGeom prst="rect">
            <a:avLst/>
          </a:prstGeom>
        </p:spPr>
        <p:txBody>
          <a:bodyPr/>
          <a:lstStyle>
            <a:lvl1pPr>
              <a:defRPr sz="14000" spc="-140">
                <a:solidFill>
                  <a:srgbClr val="000000"/>
                </a:solidFill>
              </a:defRPr>
            </a:lvl1pPr>
          </a:lstStyle>
          <a:p>
            <a:r>
              <a:t>Results</a:t>
            </a:r>
          </a:p>
        </p:txBody>
      </p:sp>
      <p:pic>
        <p:nvPicPr>
          <p:cNvPr id="210" name="NYU_Short_CMYK_Color.jpg" descr="NYU_Short_CMYK_Color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rime Prediction"/>
          <p:cNvSpPr txBox="1">
            <a:spLocks noGrp="1"/>
          </p:cNvSpPr>
          <p:nvPr>
            <p:ph type="title" idx="4294967295"/>
          </p:nvPr>
        </p:nvSpPr>
        <p:spPr>
          <a:xfrm>
            <a:off x="1206500" y="1560974"/>
            <a:ext cx="9779000" cy="1689101"/>
          </a:xfrm>
          <a:prstGeom prst="rect">
            <a:avLst/>
          </a:prstGeom>
        </p:spPr>
        <p:txBody>
          <a:bodyPr/>
          <a:lstStyle>
            <a:lvl1pPr defTabSz="2316480">
              <a:defRPr sz="9500" u="sng" spc="-95"/>
            </a:lvl1pPr>
          </a:lstStyle>
          <a:p>
            <a:r>
              <a:t>Crime Prediction </a:t>
            </a:r>
          </a:p>
        </p:txBody>
      </p:sp>
      <p:pic>
        <p:nvPicPr>
          <p:cNvPr id="213" name="NYU_Short_CMYK_Color.jpg" descr="NYU_Short_CMYK_Colo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14" name="Screenshot 2024-12-08 at 8.29.01 PM.png" descr="Screenshot 2024-12-08 at 8.29.01 PM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42564" y="3389113"/>
            <a:ext cx="11714035" cy="10160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15" name="Screenshot 2024-12-08 at 8.30.02 PM.png" descr="Screenshot 2024-12-08 at 8.30.02 PM.png"/>
          <p:cNvPicPr/>
          <p:nvPr/>
        </p:nvPicPr>
        <p:blipFill>
          <a:blip r:embed="rId4"/>
          <a:stretch>
            <a:fillRect/>
          </a:stretch>
        </p:blipFill>
        <p:spPr>
          <a:xfrm>
            <a:off x="11854441" y="3389113"/>
            <a:ext cx="12475924" cy="101600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ource Location"/>
          <p:cNvSpPr txBox="1">
            <a:spLocks noGrp="1"/>
          </p:cNvSpPr>
          <p:nvPr>
            <p:ph type="body" idx="21"/>
          </p:nvPr>
        </p:nvSpPr>
        <p:spPr>
          <a:xfrm>
            <a:off x="1206499" y="2716937"/>
            <a:ext cx="21971001" cy="1003301"/>
          </a:xfrm>
          <a:prstGeom prst="rect">
            <a:avLst/>
          </a:prstGeom>
        </p:spPr>
        <p:txBody>
          <a:bodyPr/>
          <a:lstStyle/>
          <a:p>
            <a:r>
              <a:t>Source Location</a:t>
            </a:r>
          </a:p>
        </p:txBody>
      </p:sp>
      <p:pic>
        <p:nvPicPr>
          <p:cNvPr id="218" name="NYU_Short_CMYK_Color.jpg" descr="NYU_Short_CMYK_Colo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19" name="Route Prediction"/>
          <p:cNvSpPr txBox="1">
            <a:spLocks noGrp="1"/>
          </p:cNvSpPr>
          <p:nvPr>
            <p:ph type="title"/>
          </p:nvPr>
        </p:nvSpPr>
        <p:spPr>
          <a:xfrm>
            <a:off x="1206499" y="1308436"/>
            <a:ext cx="21971001" cy="1689101"/>
          </a:xfrm>
          <a:prstGeom prst="rect">
            <a:avLst/>
          </a:prstGeom>
        </p:spPr>
        <p:txBody>
          <a:bodyPr/>
          <a:lstStyle>
            <a:lvl1pPr defTabSz="2316480">
              <a:defRPr sz="9500" u="sng" spc="-95"/>
            </a:lvl1pPr>
          </a:lstStyle>
          <a:p>
            <a:r>
              <a:t>Route Prediction</a:t>
            </a:r>
          </a:p>
        </p:txBody>
      </p:sp>
      <p:pic>
        <p:nvPicPr>
          <p:cNvPr id="220" name="Screenshot 2024-12-08 at 8.34.33 PM.png" descr="Screenshot 2024-12-08 at 8.34.33 PM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3641996"/>
            <a:ext cx="24384000" cy="10050392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Destination Location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Destination Location</a:t>
            </a:r>
          </a:p>
        </p:txBody>
      </p:sp>
      <p:pic>
        <p:nvPicPr>
          <p:cNvPr id="223" name="NYU_Short_CMYK_Color.jpg" descr="NYU_Short_CMYK_Colo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24" name="Screenshot 2024-12-08 at 8.37.36 PM.png" descr="Screenshot 2024-12-08 at 8.37.36 PM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114358" y="3296509"/>
            <a:ext cx="24269642" cy="10323099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oute Prediction(of different routes)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defTabSz="2316480">
              <a:defRPr sz="9500" spc="-95"/>
            </a:lvl1pPr>
          </a:lstStyle>
          <a:p>
            <a:r>
              <a:t>Route Prediction(of different routes)</a:t>
            </a:r>
          </a:p>
        </p:txBody>
      </p:sp>
      <p:pic>
        <p:nvPicPr>
          <p:cNvPr id="227" name="Screenshot 2024-12-08 at 8.39.57 PM.png" descr="Screenshot 2024-12-08 at 8.39.57 PM.png"/>
          <p:cNvPicPr/>
          <p:nvPr/>
        </p:nvPicPr>
        <p:blipFill>
          <a:blip r:embed="rId2"/>
          <a:stretch>
            <a:fillRect/>
          </a:stretch>
        </p:blipFill>
        <p:spPr>
          <a:xfrm>
            <a:off x="20752" y="3362517"/>
            <a:ext cx="12785240" cy="1022347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28" name="Screenshot 2024-12-08 at 8.41.42 PM.png" descr="Screenshot 2024-12-08 at 8.41.42 PM.png"/>
          <p:cNvPicPr/>
          <p:nvPr/>
        </p:nvPicPr>
        <p:blipFill>
          <a:blip r:embed="rId3"/>
          <a:stretch>
            <a:fillRect/>
          </a:stretch>
        </p:blipFill>
        <p:spPr>
          <a:xfrm>
            <a:off x="12945487" y="3362517"/>
            <a:ext cx="11394414" cy="10223478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86CC427B-253C-4C2F-864B-D6AE4B1F9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498" y="-342900"/>
            <a:ext cx="21971004" cy="2209800"/>
          </a:xfrm>
        </p:spPr>
        <p:txBody>
          <a:bodyPr/>
          <a:lstStyle/>
          <a:p>
            <a:r>
              <a:rPr lang="en-IN" dirty="0"/>
              <a:t>											TABLEAU DASHBOARD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8D52958-33CF-479E-9EE6-45A893575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6900"/>
            <a:ext cx="24384000" cy="1187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4653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onclusion:…"/>
          <p:cNvSpPr txBox="1">
            <a:spLocks noGrp="1"/>
          </p:cNvSpPr>
          <p:nvPr>
            <p:ph type="body" idx="21"/>
          </p:nvPr>
        </p:nvSpPr>
        <p:spPr>
          <a:xfrm>
            <a:off x="1206500" y="3865617"/>
            <a:ext cx="21971000" cy="10746938"/>
          </a:xfrm>
          <a:prstGeom prst="rect">
            <a:avLst/>
          </a:prstGeom>
        </p:spPr>
        <p:txBody>
          <a:bodyPr/>
          <a:lstStyle/>
          <a:p>
            <a:r>
              <a:t>Conclusion:</a:t>
            </a:r>
          </a:p>
          <a:p>
            <a:pPr marL="960120" indent="-960120">
              <a:buSzPct val="100000"/>
              <a:buAutoNum type="arabicPeriod"/>
            </a:pPr>
            <a:r>
              <a:t>Successfully integrates crime risk prediction and route safety analysis into a single system.</a:t>
            </a:r>
          </a:p>
          <a:p>
            <a:pPr marL="960120" indent="-960120">
              <a:buSzPct val="100000"/>
              <a:buAutoNum type="arabicPeriod"/>
            </a:pPr>
            <a:r>
              <a:t>Provides valuable insights for users navigating NYC, helping them avoid high-risk areas.</a:t>
            </a:r>
          </a:p>
          <a:p>
            <a:pPr marL="960120" indent="-960120">
              <a:buSzPct val="100000"/>
              <a:buAutoNum type="arabicPeriod"/>
            </a:pPr>
            <a:r>
              <a:t>Combines modern machine learning with real-world geospatial data to enhance usability.</a:t>
            </a:r>
          </a:p>
        </p:txBody>
      </p:sp>
      <p:sp>
        <p:nvSpPr>
          <p:cNvPr id="231" name="Conclusion and Lessons Learned"/>
          <p:cNvSpPr txBox="1">
            <a:spLocks noGrp="1"/>
          </p:cNvSpPr>
          <p:nvPr>
            <p:ph type="title"/>
          </p:nvPr>
        </p:nvSpPr>
        <p:spPr>
          <a:xfrm>
            <a:off x="1206500" y="1978025"/>
            <a:ext cx="21971000" cy="1689100"/>
          </a:xfrm>
          <a:prstGeom prst="rect">
            <a:avLst/>
          </a:prstGeom>
        </p:spPr>
        <p:txBody>
          <a:bodyPr/>
          <a:lstStyle>
            <a:lvl1pPr defTabSz="2316480">
              <a:defRPr sz="9500" spc="-95"/>
            </a:lvl1pPr>
          </a:lstStyle>
          <a:p>
            <a:r>
              <a:t>Conclusion and Lessons Learned</a:t>
            </a:r>
          </a:p>
        </p:txBody>
      </p:sp>
      <p:pic>
        <p:nvPicPr>
          <p:cNvPr id="232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136" y="507797"/>
            <a:ext cx="3738646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Data Challenges:…"/>
          <p:cNvSpPr txBox="1">
            <a:spLocks noGrp="1"/>
          </p:cNvSpPr>
          <p:nvPr>
            <p:ph type="body" idx="21"/>
          </p:nvPr>
        </p:nvSpPr>
        <p:spPr>
          <a:xfrm>
            <a:off x="1206500" y="3192955"/>
            <a:ext cx="21971000" cy="10560489"/>
          </a:xfrm>
          <a:prstGeom prst="rect">
            <a:avLst/>
          </a:prstGeom>
        </p:spPr>
        <p:txBody>
          <a:bodyPr/>
          <a:lstStyle/>
          <a:p>
            <a:pPr marL="777875" indent="-777875" defTabSz="668655">
              <a:buSzPct val="100000"/>
              <a:buAutoNum type="arabicPeriod"/>
              <a:defRPr sz="4455"/>
            </a:pPr>
            <a:r>
              <a:rPr dirty="0"/>
              <a:t>Data Challenges:</a:t>
            </a:r>
          </a:p>
          <a:p>
            <a:pPr marL="509270" indent="-509270" defTabSz="668655">
              <a:buSzPct val="100000"/>
              <a:buChar char="•"/>
              <a:defRPr sz="4455"/>
            </a:pPr>
            <a:r>
              <a:rPr dirty="0"/>
              <a:t>Handling missing or inconsistent zone risk data required robust preprocessing.</a:t>
            </a:r>
          </a:p>
          <a:p>
            <a:pPr marL="509270" indent="-509270" defTabSz="668655">
              <a:buSzPct val="100000"/>
              <a:buChar char="•"/>
              <a:defRPr sz="4455"/>
            </a:pPr>
            <a:r>
              <a:rPr dirty="0"/>
              <a:t>Google Maps API integration required careful error handling to deal with rate limits and incomplete responses.</a:t>
            </a:r>
          </a:p>
          <a:p>
            <a:pPr marL="777875" indent="-777875" defTabSz="668655">
              <a:buSzPct val="100000"/>
              <a:buAutoNum type="arabicPeriod" startAt="2"/>
              <a:defRPr sz="4455"/>
            </a:pPr>
            <a:r>
              <a:rPr dirty="0"/>
              <a:t>System Design:</a:t>
            </a:r>
          </a:p>
          <a:p>
            <a:pPr marL="509270" indent="-509270" defTabSz="668655">
              <a:buSzPct val="100000"/>
              <a:buChar char="•"/>
              <a:defRPr sz="4455"/>
            </a:pPr>
            <a:r>
              <a:rPr dirty="0"/>
              <a:t>Breaking down the problem into modular components (risk prediction, route analysis) made development more manageable.</a:t>
            </a:r>
          </a:p>
          <a:p>
            <a:pPr defTabSz="668655">
              <a:buSzPct val="100000"/>
              <a:defRPr sz="4455"/>
            </a:pPr>
            <a:r>
              <a:rPr lang="en-IN" dirty="0"/>
              <a:t>3.</a:t>
            </a:r>
            <a:r>
              <a:rPr dirty="0"/>
              <a:t>Technology Insights:</a:t>
            </a:r>
          </a:p>
          <a:p>
            <a:pPr marL="509270" indent="-509270" defTabSz="668655">
              <a:buSzPct val="100000"/>
              <a:buChar char="•"/>
              <a:defRPr sz="4455"/>
            </a:pPr>
            <a:r>
              <a:rPr dirty="0" err="1"/>
              <a:t>Streamlit</a:t>
            </a:r>
            <a:r>
              <a:rPr dirty="0"/>
              <a:t> proved to be an excellent tool for creating quick, interactive web applications.</a:t>
            </a:r>
          </a:p>
          <a:p>
            <a:pPr defTabSz="370205">
              <a:defRPr sz="970">
                <a:latin typeface="Times Roman"/>
                <a:ea typeface="Times Roman"/>
                <a:cs typeface="Times Roman"/>
                <a:sym typeface="Times Roman"/>
              </a:defRPr>
            </a:pPr>
            <a:endParaRPr dirty="0"/>
          </a:p>
          <a:p>
            <a:pPr marL="509270" indent="-509270" defTabSz="668655">
              <a:buSzPct val="100000"/>
              <a:buChar char="•"/>
              <a:defRPr sz="4455"/>
            </a:pPr>
            <a:r>
              <a:rPr dirty="0"/>
              <a:t>Learned the importance of efficient caching for large data and models using </a:t>
            </a:r>
            <a:r>
              <a:rPr dirty="0" err="1"/>
              <a:t>Streamlit</a:t>
            </a:r>
            <a:r>
              <a:rPr dirty="0"/>
              <a:t> and </a:t>
            </a:r>
            <a:r>
              <a:rPr dirty="0" err="1"/>
              <a:t>Joblib</a:t>
            </a:r>
            <a:r>
              <a:rPr dirty="0"/>
              <a:t>.</a:t>
            </a:r>
          </a:p>
        </p:txBody>
      </p:sp>
      <p:sp>
        <p:nvSpPr>
          <p:cNvPr id="235" name="Learned Learned"/>
          <p:cNvSpPr txBox="1">
            <a:spLocks noGrp="1"/>
          </p:cNvSpPr>
          <p:nvPr>
            <p:ph type="title"/>
          </p:nvPr>
        </p:nvSpPr>
        <p:spPr>
          <a:xfrm>
            <a:off x="1206500" y="1475827"/>
            <a:ext cx="21971000" cy="1689101"/>
          </a:xfrm>
          <a:prstGeom prst="rect">
            <a:avLst/>
          </a:prstGeom>
        </p:spPr>
        <p:txBody>
          <a:bodyPr/>
          <a:lstStyle>
            <a:lvl1pPr defTabSz="2316480">
              <a:defRPr sz="9500" spc="-95"/>
            </a:lvl1pPr>
          </a:lstStyle>
          <a:p>
            <a:r>
              <a:t>Learned Learned</a:t>
            </a:r>
          </a:p>
        </p:txBody>
      </p:sp>
      <p:pic>
        <p:nvPicPr>
          <p:cNvPr id="236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uture Scope:…"/>
          <p:cNvSpPr txBox="1">
            <a:spLocks noGrp="1"/>
          </p:cNvSpPr>
          <p:nvPr>
            <p:ph type="body" idx="21"/>
          </p:nvPr>
        </p:nvSpPr>
        <p:spPr>
          <a:xfrm>
            <a:off x="1206500" y="2324100"/>
            <a:ext cx="21971000" cy="9205858"/>
          </a:xfrm>
          <a:prstGeom prst="rect">
            <a:avLst/>
          </a:prstGeom>
        </p:spPr>
        <p:txBody>
          <a:bodyPr/>
          <a:lstStyle/>
          <a:p>
            <a:r>
              <a:rPr dirty="0"/>
              <a:t>Future Scope:</a:t>
            </a:r>
          </a:p>
          <a:p>
            <a:pPr marL="628650" indent="-628650">
              <a:buSzPct val="100000"/>
              <a:buChar char="•"/>
            </a:pPr>
            <a:r>
              <a:rPr dirty="0"/>
              <a:t>Ex</a:t>
            </a:r>
            <a:r>
              <a:rPr lang="en-IN" dirty="0"/>
              <a:t>t</a:t>
            </a:r>
            <a:r>
              <a:rPr dirty="0"/>
              <a:t>end functionality to include real-time crime updates.</a:t>
            </a:r>
          </a:p>
          <a:p>
            <a:pPr marL="628650" indent="-628650">
              <a:buSzPct val="100000"/>
              <a:buChar char="•"/>
            </a:pPr>
            <a:r>
              <a:rPr dirty="0"/>
              <a:t>Extend route analysis to consider multiple transportation modes (e.g., cycling, driving).</a:t>
            </a:r>
          </a:p>
          <a:p>
            <a:pPr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pPr>
            <a:endParaRPr dirty="0"/>
          </a:p>
          <a:p>
            <a:pPr marL="628650" indent="-628650">
              <a:buSzPct val="100000"/>
              <a:buChar char="•"/>
            </a:pPr>
            <a:r>
              <a:rPr dirty="0"/>
              <a:t>Incorporate user feedback to refine prediction models and improve accuracy.</a:t>
            </a:r>
          </a:p>
        </p:txBody>
      </p:sp>
      <p:pic>
        <p:nvPicPr>
          <p:cNvPr id="239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025" y="150201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pasted-movie.png"/>
          <p:cNvGrpSpPr/>
          <p:nvPr/>
        </p:nvGrpSpPr>
        <p:grpSpPr>
          <a:xfrm>
            <a:off x="-81127" y="-39444"/>
            <a:ext cx="24546253" cy="13947288"/>
            <a:chOff x="0" y="0"/>
            <a:chExt cx="24546252" cy="13947286"/>
          </a:xfrm>
        </p:grpSpPr>
        <p:pic>
          <p:nvPicPr>
            <p:cNvPr id="176" name="pasted-movie.png" descr="pasted-movie.png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24292253" cy="13617087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75" name="pasted-movie.png" descr="pasted-movie.png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24546253" cy="13947287"/>
            </a:xfrm>
            <a:prstGeom prst="rect">
              <a:avLst/>
            </a:prstGeom>
            <a:effectLst/>
          </p:spPr>
        </p:pic>
      </p:grpSp>
      <p:sp>
        <p:nvSpPr>
          <p:cNvPr id="178" name="NYC RISK AND ROUTE PREDICTION"/>
          <p:cNvSpPr txBox="1">
            <a:spLocks noGrp="1"/>
          </p:cNvSpPr>
          <p:nvPr>
            <p:ph type="title"/>
          </p:nvPr>
        </p:nvSpPr>
        <p:spPr>
          <a:xfrm>
            <a:off x="1851134" y="635355"/>
            <a:ext cx="21971001" cy="1689101"/>
          </a:xfrm>
          <a:prstGeom prst="rect">
            <a:avLst/>
          </a:prstGeom>
        </p:spPr>
        <p:txBody>
          <a:bodyPr/>
          <a:lstStyle>
            <a:lvl1pPr defTabSz="2316480">
              <a:defRPr sz="9500" spc="-95">
                <a:solidFill>
                  <a:srgbClr val="00FDFF"/>
                </a:solidFill>
              </a:defRPr>
            </a:lvl1pPr>
          </a:lstStyle>
          <a:p>
            <a:r>
              <a:rPr dirty="0"/>
              <a:t>NYC </a:t>
            </a:r>
            <a:r>
              <a:rPr lang="en-IN" dirty="0"/>
              <a:t>CRIME</a:t>
            </a:r>
            <a:r>
              <a:rPr dirty="0"/>
              <a:t> AND ROUTE PREDICTION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Low angle view of a tall building with mirrored glass windows" descr="Low angle view of a tall building with mirrored glass windows"/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l="20240" r="20240"/>
          <a:stretch>
            <a:fillRect/>
          </a:stretch>
        </p:blipFill>
        <p:spPr>
          <a:xfrm>
            <a:off x="12382500" y="0"/>
            <a:ext cx="12001500" cy="13716000"/>
          </a:xfrm>
          <a:prstGeom prst="rect">
            <a:avLst/>
          </a:prstGeom>
        </p:spPr>
      </p:pic>
      <p:sp>
        <p:nvSpPr>
          <p:cNvPr id="242" name="Thank You"/>
          <p:cNvSpPr txBox="1">
            <a:spLocks noGrp="1"/>
          </p:cNvSpPr>
          <p:nvPr>
            <p:ph type="title"/>
          </p:nvPr>
        </p:nvSpPr>
        <p:spPr>
          <a:xfrm>
            <a:off x="1035773" y="1238645"/>
            <a:ext cx="10771133" cy="6065219"/>
          </a:xfrm>
          <a:prstGeom prst="rect">
            <a:avLst/>
          </a:prstGeom>
        </p:spPr>
        <p:txBody>
          <a:bodyPr/>
          <a:lstStyle>
            <a:lvl1pPr>
              <a:defRPr sz="15000" spc="-150">
                <a:solidFill>
                  <a:srgbClr val="942192"/>
                </a:solidFill>
              </a:defRPr>
            </a:lvl1pPr>
          </a:lstStyle>
          <a:p>
            <a:r>
              <a:t>Thank You</a:t>
            </a:r>
          </a:p>
        </p:txBody>
      </p:sp>
      <p:pic>
        <p:nvPicPr>
          <p:cNvPr id="243" name="NYU_Short_CMYK_Color.jpg" descr="NYU_Short_CMYK_Colo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970" y="178228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roject Statement"/>
          <p:cNvSpPr txBox="1">
            <a:spLocks noGrp="1"/>
          </p:cNvSpPr>
          <p:nvPr>
            <p:ph type="title"/>
          </p:nvPr>
        </p:nvSpPr>
        <p:spPr>
          <a:xfrm>
            <a:off x="3262630" y="3689350"/>
            <a:ext cx="20721320" cy="67684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3200" spc="-132">
                <a:solidFill>
                  <a:srgbClr val="000000"/>
                </a:solidFill>
              </a:defRPr>
            </a:lvl1pPr>
          </a:lstStyle>
          <a:p>
            <a:r>
              <a:rPr lang="en-US"/>
              <a:t>        </a:t>
            </a:r>
            <a:br>
              <a:rPr lang="en-US"/>
            </a:br>
            <a:r>
              <a:rPr lang="en-US"/>
              <a:t>   </a:t>
            </a:r>
            <a:r>
              <a:t>Project </a:t>
            </a:r>
            <a:r>
              <a:rPr lang="en-US"/>
              <a:t>Statement                         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Brief Abstract"/>
          <p:cNvSpPr txBox="1">
            <a:spLocks noGrp="1"/>
          </p:cNvSpPr>
          <p:nvPr>
            <p:ph type="title"/>
          </p:nvPr>
        </p:nvSpPr>
        <p:spPr>
          <a:xfrm>
            <a:off x="1206500" y="1531882"/>
            <a:ext cx="21971000" cy="1689101"/>
          </a:xfrm>
          <a:prstGeom prst="rect">
            <a:avLst/>
          </a:prstGeom>
        </p:spPr>
        <p:txBody>
          <a:bodyPr/>
          <a:lstStyle>
            <a:lvl1pPr defTabSz="2316480">
              <a:defRPr sz="9500" u="sng" spc="-95"/>
            </a:lvl1pPr>
          </a:lstStyle>
          <a:p>
            <a:r>
              <a:t>Brief Abstract </a:t>
            </a:r>
          </a:p>
        </p:txBody>
      </p:sp>
      <p:sp>
        <p:nvSpPr>
          <p:cNvPr id="183" name="The NYC Risk &amp; Route Prediction system is an innovative tool designed to enhance urban safety and navigation using advanced data-driven methods. The project integrates predictive modeling, geographic data, and crime statistics to create a web-based platf"/>
          <p:cNvSpPr txBox="1">
            <a:spLocks noGrp="1"/>
          </p:cNvSpPr>
          <p:nvPr>
            <p:ph type="body" idx="1"/>
          </p:nvPr>
        </p:nvSpPr>
        <p:spPr>
          <a:xfrm>
            <a:off x="1206500" y="3274874"/>
            <a:ext cx="21971000" cy="10203272"/>
          </a:xfrm>
          <a:prstGeom prst="rect">
            <a:avLst/>
          </a:prstGeom>
        </p:spPr>
        <p:txBody>
          <a:bodyPr/>
          <a:lstStyle/>
          <a:p>
            <a:pPr marL="491490" indent="-491490" defTabSz="196850">
              <a:spcBef>
                <a:spcPts val="500"/>
              </a:spcBef>
              <a:defRPr sz="43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The NYC Risk &amp; Route Prediction system is an innovative tool designed to enhance urban safety and navigation using advanced data-driven methods. The project integrates predictive modeling, geographic data, and crime statistics to create a web-based platform that enables users to make informed decisions about their movements within New York City. By leveraging zone-specific crime risk data and real-time geolocation services through the Google Maps API, the application predicts the likelihood of crime at user-specified locations and evaluates the safety of walking routes between two addresses.</a:t>
            </a:r>
          </a:p>
          <a:p>
            <a:pPr marL="491490" indent="-491490" defTabSz="196850">
              <a:spcBef>
                <a:spcPts val="500"/>
              </a:spcBef>
              <a:defRPr sz="4300">
                <a:latin typeface="Produkt Regular"/>
                <a:ea typeface="Produkt Regular"/>
                <a:cs typeface="Produkt Regular"/>
                <a:sym typeface="Produkt Regular"/>
              </a:defRPr>
            </a:pPr>
            <a:endParaRPr/>
          </a:p>
          <a:p>
            <a:pPr marL="491490" indent="-491490" defTabSz="196850">
              <a:spcBef>
                <a:spcPts val="500"/>
              </a:spcBef>
              <a:defRPr sz="4300">
                <a:latin typeface="Produkt Regular"/>
                <a:ea typeface="Produkt Regular"/>
                <a:cs typeface="Produkt Regular"/>
                <a:sym typeface="Produkt Regular"/>
              </a:defRPr>
            </a:pPr>
            <a:r>
              <a:t>This solution addresses a critical urban challenge: navigating safely in a densely populated area with varying crime rates. By combining crime prediction models and geospatial analysis, the project empowers users with actionable insights to avoid high-risk areas, fostering greater confidence and safety in their daily lives.</a:t>
            </a:r>
          </a:p>
        </p:txBody>
      </p:sp>
      <p:pic>
        <p:nvPicPr>
          <p:cNvPr id="184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70" y="206256"/>
            <a:ext cx="3738647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Objective"/>
          <p:cNvSpPr txBox="1">
            <a:spLocks noGrp="1"/>
          </p:cNvSpPr>
          <p:nvPr>
            <p:ph type="title"/>
          </p:nvPr>
        </p:nvSpPr>
        <p:spPr>
          <a:xfrm>
            <a:off x="7583170" y="5633720"/>
            <a:ext cx="8248015" cy="3163570"/>
          </a:xfrm>
          <a:prstGeom prst="rect">
            <a:avLst/>
          </a:prstGeom>
        </p:spPr>
        <p:txBody>
          <a:bodyPr/>
          <a:lstStyle>
            <a:lvl1pPr>
              <a:defRPr sz="13200" spc="-132">
                <a:solidFill>
                  <a:srgbClr val="000000"/>
                </a:solidFill>
              </a:defRPr>
            </a:lvl1pPr>
          </a:lstStyle>
          <a:p>
            <a:r>
              <a:t>Objective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rimary Objective:…"/>
          <p:cNvSpPr txBox="1">
            <a:spLocks noGrp="1"/>
          </p:cNvSpPr>
          <p:nvPr>
            <p:ph type="body" idx="21"/>
          </p:nvPr>
        </p:nvSpPr>
        <p:spPr>
          <a:xfrm>
            <a:off x="1347185" y="1697092"/>
            <a:ext cx="21689630" cy="2332312"/>
          </a:xfrm>
          <a:prstGeom prst="rect">
            <a:avLst/>
          </a:prstGeom>
        </p:spPr>
        <p:txBody>
          <a:bodyPr/>
          <a:lstStyle/>
          <a:p>
            <a:pPr defTabSz="685165">
              <a:defRPr sz="4565" u="sng"/>
            </a:pPr>
            <a:r>
              <a:t>Primary Objective:</a:t>
            </a:r>
          </a:p>
          <a:p>
            <a:pPr defTabSz="685165">
              <a:defRPr sz="4565"/>
            </a:pPr>
            <a:r>
              <a:t>To create a predictive system that delivers both crime risk assessment and risk-aware route suggestions in NYC, ensuring safer navigation for users</a:t>
            </a:r>
          </a:p>
        </p:txBody>
      </p:sp>
      <p:sp>
        <p:nvSpPr>
          <p:cNvPr id="189" name="Risk Prediction:…"/>
          <p:cNvSpPr txBox="1">
            <a:spLocks noGrp="1"/>
          </p:cNvSpPr>
          <p:nvPr>
            <p:ph type="body" idx="1"/>
          </p:nvPr>
        </p:nvSpPr>
        <p:spPr>
          <a:xfrm>
            <a:off x="1329559" y="4248504"/>
            <a:ext cx="21724882" cy="9255152"/>
          </a:xfrm>
          <a:prstGeom prst="rect">
            <a:avLst/>
          </a:prstGeom>
        </p:spPr>
        <p:txBody>
          <a:bodyPr/>
          <a:lstStyle/>
          <a:p>
            <a:pPr marL="440055" indent="-440055" defTabSz="273685">
              <a:spcBef>
                <a:spcPts val="3600"/>
              </a:spcBef>
              <a:buSzPct val="27000"/>
              <a:buBlip>
                <a:blip r:embed="rId3"/>
              </a:buBlip>
              <a:defRPr sz="3850"/>
            </a:pPr>
            <a:r>
              <a:t>Risk Prediction:</a:t>
            </a:r>
          </a:p>
          <a:p>
            <a:pPr marL="351790" indent="-351790" defTabSz="273685">
              <a:spcBef>
                <a:spcPts val="3600"/>
              </a:spcBef>
              <a:defRPr sz="3850"/>
            </a:pPr>
            <a:r>
              <a:t>Predict the crime risk percentage for any user-provided location based on its geographic coordinates.</a:t>
            </a:r>
          </a:p>
          <a:p>
            <a:pPr marL="351790" indent="-351790" defTabSz="273685">
              <a:spcBef>
                <a:spcPts val="3600"/>
              </a:spcBef>
              <a:defRPr sz="3850"/>
            </a:pPr>
            <a:r>
              <a:t>Identify and rank the top 3 most likely crime types at that location, along with their probabilities.</a:t>
            </a:r>
          </a:p>
          <a:p>
            <a:pPr marL="440055" indent="-440055" defTabSz="273685">
              <a:spcBef>
                <a:spcPts val="3600"/>
              </a:spcBef>
              <a:buSzPct val="27000"/>
              <a:buBlip>
                <a:blip r:embed="rId3"/>
              </a:buBlip>
              <a:defRPr sz="3850"/>
            </a:pPr>
            <a:r>
              <a:t>Route Prediction:</a:t>
            </a:r>
          </a:p>
          <a:p>
            <a:pPr marL="351790" indent="-351790" defTabSz="273685">
              <a:spcBef>
                <a:spcPts val="3600"/>
              </a:spcBef>
              <a:defRPr sz="3850"/>
            </a:pPr>
            <a:r>
              <a:t>Analyse multiple walking routes between a source and destination.</a:t>
            </a:r>
          </a:p>
          <a:p>
            <a:pPr marL="351790" indent="-351790" defTabSz="273685">
              <a:spcBef>
                <a:spcPts val="3600"/>
              </a:spcBef>
              <a:defRPr sz="3850"/>
            </a:pPr>
            <a:r>
              <a:t>Calculate a risk score for each route by aggregating the crime risk data of the zones traversed.</a:t>
            </a:r>
          </a:p>
          <a:p>
            <a:pPr marL="351790" indent="-351790" defTabSz="273685">
              <a:spcBef>
                <a:spcPts val="3600"/>
              </a:spcBef>
              <a:defRPr sz="3850"/>
            </a:pPr>
            <a:r>
              <a:t>Provide route recommendations based on risk score, total distance, and estimated travel time.</a:t>
            </a:r>
          </a:p>
        </p:txBody>
      </p:sp>
      <p:pic>
        <p:nvPicPr>
          <p:cNvPr id="190" name="NYU_Short_CMYK_Color.jpg" descr="NYU_Short_CMYK_Colo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274" y="206256"/>
            <a:ext cx="3738646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User Experience:…"/>
          <p:cNvSpPr txBox="1">
            <a:spLocks noGrp="1"/>
          </p:cNvSpPr>
          <p:nvPr>
            <p:ph type="body" idx="1"/>
          </p:nvPr>
        </p:nvSpPr>
        <p:spPr>
          <a:xfrm>
            <a:off x="1206500" y="1575843"/>
            <a:ext cx="21971000" cy="9019294"/>
          </a:xfrm>
          <a:prstGeom prst="rect">
            <a:avLst/>
          </a:prstGeom>
        </p:spPr>
        <p:txBody>
          <a:bodyPr/>
          <a:lstStyle/>
          <a:p>
            <a:pPr marL="428625" indent="-428625" defTabSz="266700">
              <a:spcBef>
                <a:spcPts val="3500"/>
              </a:spcBef>
              <a:buSzPct val="27000"/>
              <a:buBlip>
                <a:blip r:embed="rId3"/>
              </a:buBlip>
              <a:defRPr sz="3750"/>
            </a:pPr>
            <a:r>
              <a:t>User Experience:</a:t>
            </a:r>
          </a:p>
          <a:p>
            <a:pPr marL="342900" indent="-342900" defTabSz="266700">
              <a:spcBef>
                <a:spcPts val="3500"/>
              </a:spcBef>
              <a:defRPr sz="3750"/>
            </a:pPr>
            <a:r>
              <a:t>Develop a user-friendly web interface where users can interactively input locations and retrieve results in real-time.</a:t>
            </a:r>
          </a:p>
          <a:p>
            <a:pPr marL="342900" indent="-342900" defTabSz="266700">
              <a:spcBef>
                <a:spcPts val="3500"/>
              </a:spcBef>
              <a:defRPr sz="3750"/>
            </a:pPr>
            <a:r>
              <a:t>Present results in an intuitive manner, including percentages, scores, and clear step-by-step navigation instructions.</a:t>
            </a:r>
          </a:p>
          <a:p>
            <a:pPr marL="428625" indent="-428625" defTabSz="266700">
              <a:spcBef>
                <a:spcPts val="3500"/>
              </a:spcBef>
              <a:buSzPct val="27000"/>
              <a:buBlip>
                <a:blip r:embed="rId3"/>
              </a:buBlip>
              <a:defRPr sz="3750"/>
            </a:pPr>
            <a:r>
              <a:t>Technological Innovation:</a:t>
            </a:r>
          </a:p>
          <a:p>
            <a:pPr marL="342900" indent="-342900" defTabSz="266700">
              <a:spcBef>
                <a:spcPts val="3500"/>
              </a:spcBef>
              <a:defRPr sz="3750"/>
            </a:pPr>
            <a:r>
              <a:t>Utilise machine learning models for accurate crime predictions.</a:t>
            </a:r>
          </a:p>
          <a:p>
            <a:pPr marL="342900" indent="-342900" defTabSz="266700">
              <a:spcBef>
                <a:spcPts val="3500"/>
              </a:spcBef>
              <a:defRPr sz="3750"/>
            </a:pPr>
            <a:r>
              <a:t>Integrate the Google Maps Geocoding and Directions APIs to provide precise geolocation and routing functionalities.</a:t>
            </a:r>
          </a:p>
          <a:p>
            <a:pPr marL="342900" indent="-342900" defTabSz="266700">
              <a:spcBef>
                <a:spcPts val="3500"/>
              </a:spcBef>
              <a:defRPr sz="3750"/>
            </a:pPr>
            <a:r>
              <a:t>Leverage modern tools like Streamlit for rapid prototyping and deployment.</a:t>
            </a:r>
          </a:p>
        </p:txBody>
      </p:sp>
      <p:sp>
        <p:nvSpPr>
          <p:cNvPr id="193" name="Broad Vision:…"/>
          <p:cNvSpPr txBox="1">
            <a:spLocks noGrp="1"/>
          </p:cNvSpPr>
          <p:nvPr>
            <p:ph type="title"/>
          </p:nvPr>
        </p:nvSpPr>
        <p:spPr>
          <a:xfrm>
            <a:off x="1206500" y="10388162"/>
            <a:ext cx="21971000" cy="2771666"/>
          </a:xfrm>
          <a:prstGeom prst="rect">
            <a:avLst/>
          </a:prstGeom>
        </p:spPr>
        <p:txBody>
          <a:bodyPr/>
          <a:lstStyle/>
          <a:p>
            <a:pPr defTabSz="1048385">
              <a:defRPr sz="4300" u="sng" spc="-42"/>
            </a:pPr>
            <a:r>
              <a:t>Broad Vision:</a:t>
            </a:r>
          </a:p>
          <a:p>
            <a:pPr defTabSz="1048385">
              <a:defRPr sz="4300" spc="-42"/>
            </a:pPr>
            <a:r>
              <a:t>This project aims to serve as a prototype for similar systems that can be applied to other urban areas worldwide, contributing to smarter, safer cities through data-driven technology.</a:t>
            </a:r>
          </a:p>
        </p:txBody>
      </p:sp>
      <p:pic>
        <p:nvPicPr>
          <p:cNvPr id="194" name="NYU_Short_CMYK_Color.jpg" descr="NYU_Short_CMYK_Colo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053" y="66118"/>
            <a:ext cx="3738646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https://github.com/amarnadh145/NYC_CRIME_AND_RISK_PREDICTION/tree/master"/>
          <p:cNvSpPr txBox="1">
            <a:spLocks noGrp="1"/>
          </p:cNvSpPr>
          <p:nvPr>
            <p:ph type="body" idx="21"/>
          </p:nvPr>
        </p:nvSpPr>
        <p:spPr>
          <a:xfrm>
            <a:off x="1206500" y="3501258"/>
            <a:ext cx="21971000" cy="1003301"/>
          </a:xfrm>
          <a:prstGeom prst="rect">
            <a:avLst/>
          </a:prstGeom>
        </p:spPr>
        <p:txBody>
          <a:bodyPr/>
          <a:lstStyle>
            <a:lvl1pPr defTabSz="668655">
              <a:defRPr sz="4455"/>
            </a:lvl1pPr>
          </a:lstStyle>
          <a:p>
            <a:r>
              <a:rPr lang="en-IN" dirty="0">
                <a:hlinkClick r:id="rId3"/>
              </a:rPr>
              <a:t>GITHUB REPOSITORY LINK</a:t>
            </a:r>
            <a:endParaRPr dirty="0"/>
          </a:p>
        </p:txBody>
      </p:sp>
      <p:sp>
        <p:nvSpPr>
          <p:cNvPr id="197" name="Data Source"/>
          <p:cNvSpPr txBox="1">
            <a:spLocks noGrp="1"/>
          </p:cNvSpPr>
          <p:nvPr>
            <p:ph type="title"/>
          </p:nvPr>
        </p:nvSpPr>
        <p:spPr>
          <a:xfrm>
            <a:off x="1206500" y="1588293"/>
            <a:ext cx="21971000" cy="1689101"/>
          </a:xfrm>
          <a:prstGeom prst="rect">
            <a:avLst/>
          </a:prstGeom>
        </p:spPr>
        <p:txBody>
          <a:bodyPr/>
          <a:lstStyle>
            <a:lvl1pPr defTabSz="2316480">
              <a:defRPr sz="9500" spc="-95"/>
            </a:lvl1pPr>
          </a:lstStyle>
          <a:p>
            <a:r>
              <a:t>Data Source</a:t>
            </a:r>
          </a:p>
        </p:txBody>
      </p:sp>
      <p:pic>
        <p:nvPicPr>
          <p:cNvPr id="198" name="NYU_Short_CMYK_Color.jpg" descr="NYU_Short_CMYK_Colo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274" y="206256"/>
            <a:ext cx="3738646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E7CEB66-2859-4973-9F2A-B80E81D9DAC7}"/>
              </a:ext>
            </a:extLst>
          </p:cNvPr>
          <p:cNvSpPr/>
          <p:nvPr/>
        </p:nvSpPr>
        <p:spPr>
          <a:xfrm>
            <a:off x="1206500" y="5007561"/>
            <a:ext cx="1219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DRIVE LINK FOR THE PROCESSED DATASET</a:t>
            </a:r>
            <a:endParaRPr lang="en-IN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ch Stack"/>
          <p:cNvSpPr txBox="1">
            <a:spLocks noGrp="1"/>
          </p:cNvSpPr>
          <p:nvPr>
            <p:ph type="title"/>
          </p:nvPr>
        </p:nvSpPr>
        <p:spPr>
          <a:xfrm>
            <a:off x="1206500" y="1419772"/>
            <a:ext cx="21971000" cy="1689101"/>
          </a:xfrm>
          <a:prstGeom prst="rect">
            <a:avLst/>
          </a:prstGeom>
        </p:spPr>
        <p:txBody>
          <a:bodyPr/>
          <a:lstStyle>
            <a:lvl1pPr defTabSz="2316480">
              <a:defRPr sz="9500" spc="-95"/>
            </a:lvl1pPr>
          </a:lstStyle>
          <a:p>
            <a:r>
              <a:t>Tech Stack</a:t>
            </a:r>
          </a:p>
        </p:txBody>
      </p:sp>
      <p:sp>
        <p:nvSpPr>
          <p:cNvPr id="201" name="Data Preparation and Processing…"/>
          <p:cNvSpPr txBox="1">
            <a:spLocks noGrp="1"/>
          </p:cNvSpPr>
          <p:nvPr>
            <p:ph type="body" idx="4294967295"/>
          </p:nvPr>
        </p:nvSpPr>
        <p:spPr>
          <a:xfrm>
            <a:off x="1206500" y="2855555"/>
            <a:ext cx="21971000" cy="10961878"/>
          </a:xfrm>
          <a:prstGeom prst="rect">
            <a:avLst/>
          </a:prstGeom>
        </p:spPr>
        <p:txBody>
          <a:bodyPr/>
          <a:lstStyle/>
          <a:p>
            <a:pPr marL="0" indent="0" defTabSz="324485">
              <a:spcBef>
                <a:spcPts val="0"/>
              </a:spcBef>
              <a:buSzTx/>
              <a:buNone/>
              <a:defRPr sz="4475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dirty="0"/>
              <a:t>Data Preparation and Processing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/>
              <a:t>Python 3: The primary programming language used for developing the project. Python's extensive libraries and frameworks provide flexibility for data manipulation, machine learning, and visualization.</a:t>
            </a:r>
            <a:endParaRPr lang="en-IN" dirty="0"/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lang="en-IN" dirty="0" err="1"/>
              <a:t>Joblib</a:t>
            </a:r>
            <a:r>
              <a:rPr lang="en-IN" dirty="0"/>
              <a:t>: </a:t>
            </a:r>
            <a:r>
              <a:rPr lang="en-US" dirty="0"/>
              <a:t>Used for saving and loading large Python objects, especially in the context of machine learning and data science workflows.</a:t>
            </a:r>
            <a:endParaRPr dirty="0"/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/>
              <a:t>NumPy: Used for numerical operations, such as managing large datasets, creating multi-dimensional arrays, and performing matrix operations.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/>
              <a:t>Pandas: </a:t>
            </a:r>
            <a:r>
              <a:rPr lang="en-IN" dirty="0"/>
              <a:t>Used</a:t>
            </a:r>
            <a:r>
              <a:rPr dirty="0"/>
              <a:t> for cleaning, transforming, and preparing structured datasets (e.g., the zone risk data).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 err="1"/>
              <a:t>PySpark</a:t>
            </a:r>
            <a:r>
              <a:rPr dirty="0"/>
              <a:t>: Integrated for distributed computing when handling large datasets.</a:t>
            </a:r>
            <a:r>
              <a:rPr lang="en-IN" dirty="0"/>
              <a:t> E</a:t>
            </a:r>
            <a:r>
              <a:rPr dirty="0" err="1"/>
              <a:t>nsures</a:t>
            </a:r>
            <a:r>
              <a:rPr dirty="0"/>
              <a:t> scalability and efficient data processing in a clustered environment.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lang="en-US" dirty="0"/>
              <a:t>Folium: Used for creating interactive maps for visualizing geospatial data and plotting data points on maps.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 err="1"/>
              <a:t>Scikit</a:t>
            </a:r>
            <a:r>
              <a:rPr dirty="0"/>
              <a:t>-learn: Employed for implementing machine learning algorithms for crime risk prediction. It was used to train, evaluate, and deploy predictive models.</a:t>
            </a:r>
          </a:p>
          <a:p>
            <a:pPr marL="324485" indent="-324485" defTabSz="252730">
              <a:spcBef>
                <a:spcPts val="3300"/>
              </a:spcBef>
              <a:defRPr sz="2840"/>
            </a:pPr>
            <a:r>
              <a:rPr dirty="0" err="1"/>
              <a:t>Dask</a:t>
            </a:r>
            <a:r>
              <a:rPr dirty="0"/>
              <a:t>: A parallel computing library to scale data processing tasks and enable operations on larger-than-memory datasets.</a:t>
            </a:r>
          </a:p>
        </p:txBody>
      </p:sp>
      <p:pic>
        <p:nvPicPr>
          <p:cNvPr id="202" name="NYU_Short_CMYK_Color.jpg" descr="NYU_Short_CMYK_Color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136" y="66118"/>
            <a:ext cx="3738646" cy="1271736"/>
          </a:xfrm>
          <a:prstGeom prst="rect">
            <a:avLst/>
          </a:prstGeom>
          <a:ln w="25400">
            <a:miter lim="400000"/>
            <a:headEnd/>
            <a:tailEnd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6_DynamicWavesLight">
  <a:themeElements>
    <a:clrScheme name="36_DynamicWavesLight">
      <a:dk1>
        <a:srgbClr val="53585F"/>
      </a:dk1>
      <a:lt1>
        <a:srgbClr val="5F3E0C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4"/>
            <a:lumOff val="-32672"/>
          </a:schemeClr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Light" panose="020B0503030202060203"/>
            <a:ea typeface="Graphik Light" panose="020B0503030202060203"/>
            <a:cs typeface="Graphik Light" panose="020B0503030202060203"/>
            <a:sym typeface="Graphik Light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>
              <a:satOff val="-9154"/>
              <a:lumOff val="-32672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4"/>
                <a:lumOff val="-32672"/>
              </a:schemeClr>
            </a:solidFill>
            <a:effectLst/>
            <a:uFillTx/>
            <a:latin typeface="Graphik Light" panose="020B0503030202060203"/>
            <a:ea typeface="Graphik Light" panose="020B0503030202060203"/>
            <a:cs typeface="Graphik Light" panose="020B0503030202060203"/>
            <a:sym typeface="Graphik Light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6_DynamicWavesLight">
  <a:themeElements>
    <a:clrScheme name="36_DynamicWaves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6_DynamicWaves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6_DynamicWaves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4"/>
            <a:lumOff val="-32672"/>
          </a:schemeClr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 Light" panose="020B0503030202060203"/>
            <a:ea typeface="Graphik Light" panose="020B0503030202060203"/>
            <a:cs typeface="Graphik Light" panose="020B0503030202060203"/>
            <a:sym typeface="Graphik Light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>
              <a:satOff val="-9154"/>
              <a:lumOff val="-32672"/>
            </a:schemeClr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defRPr kumimoji="0" sz="4000" b="0" i="0" u="none" strike="noStrike" cap="none" spc="0" normalizeH="0" baseline="0">
            <a:ln>
              <a:noFill/>
            </a:ln>
            <a:solidFill>
              <a:schemeClr val="accent1">
                <a:satOff val="-9154"/>
                <a:lumOff val="-32672"/>
              </a:schemeClr>
            </a:solidFill>
            <a:effectLst/>
            <a:uFillTx/>
            <a:latin typeface="Graphik Light" panose="020B0503030202060203"/>
            <a:ea typeface="Graphik Light" panose="020B0503030202060203"/>
            <a:cs typeface="Graphik Light" panose="020B0503030202060203"/>
            <a:sym typeface="Graphik Light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885</Words>
  <Application>Microsoft Office PowerPoint</Application>
  <PresentationFormat>Custom</PresentationFormat>
  <Paragraphs>75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Graphik</vt:lpstr>
      <vt:lpstr>Graphik Light</vt:lpstr>
      <vt:lpstr>Helvetica Neue</vt:lpstr>
      <vt:lpstr>Produkt Extralight</vt:lpstr>
      <vt:lpstr>Produkt Light</vt:lpstr>
      <vt:lpstr>Produkt Regular</vt:lpstr>
      <vt:lpstr>Times Roman</vt:lpstr>
      <vt:lpstr>36_DynamicWavesLight</vt:lpstr>
      <vt:lpstr>PowerPoint Presentation</vt:lpstr>
      <vt:lpstr>NYC CRIME AND ROUTE PREDICTION</vt:lpstr>
      <vt:lpstr>            Project Statement                          </vt:lpstr>
      <vt:lpstr>Brief Abstract </vt:lpstr>
      <vt:lpstr>Objective</vt:lpstr>
      <vt:lpstr>PowerPoint Presentation</vt:lpstr>
      <vt:lpstr>Broad Vision: This project aims to serve as a prototype for similar systems that can be applied to other urban areas worldwide, contributing to smarter, safer cities through data-driven technology.</vt:lpstr>
      <vt:lpstr>Data Source</vt:lpstr>
      <vt:lpstr>Tech Stack</vt:lpstr>
      <vt:lpstr>PowerPoint Presentation</vt:lpstr>
      <vt:lpstr>Results</vt:lpstr>
      <vt:lpstr>Crime Prediction </vt:lpstr>
      <vt:lpstr>Route Prediction</vt:lpstr>
      <vt:lpstr>PowerPoint Presentation</vt:lpstr>
      <vt:lpstr>Route Prediction(of different routes)</vt:lpstr>
      <vt:lpstr>           TABLEAU DASHBOARD</vt:lpstr>
      <vt:lpstr>Conclusion and Lessons Learned</vt:lpstr>
      <vt:lpstr>Learned Learned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AMARNADHREDDY</dc:creator>
  <cp:lastModifiedBy>DAKSHAYANI</cp:lastModifiedBy>
  <cp:revision>6</cp:revision>
  <dcterms:created xsi:type="dcterms:W3CDTF">2024-12-09T01:49:41Z</dcterms:created>
  <dcterms:modified xsi:type="dcterms:W3CDTF">2024-12-09T16:50:48Z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1033-4.2.0.7541</vt:lpwstr>
  </property>
</Properties>
</file>